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</p:sldIdLst>
  <p:sldSz cx="12188952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B3A5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73152"/>
          </a:xfrm>
          <a:prstGeom prst="rect">
            <a:avLst/>
          </a:prstGeom>
          <a:solidFill>
            <a:srgbClr val="E85D2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097280"/>
            <a:ext cx="10058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0">
                <a:solidFill>
                  <a:srgbClr val="2E86AB"/>
                </a:solidFill>
                <a:latin typeface="Calibri"/>
              </a:defRPr>
            </a:pPr>
            <a:r>
              <a:t>BAGIAN VII — Transformasi dan Masa Depan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1645920"/>
            <a:ext cx="100584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4400" b="1">
                <a:solidFill>
                  <a:srgbClr val="FFFFFF"/>
                </a:solidFill>
                <a:latin typeface="Calibri"/>
              </a:defRPr>
            </a:pPr>
            <a:r>
              <a:t>BAB 18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2560320"/>
            <a:ext cx="10058400" cy="1371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200" b="1">
                <a:solidFill>
                  <a:srgbClr val="A0D2EB"/>
                </a:solidFill>
                <a:latin typeface="Calibri"/>
              </a:defRPr>
            </a:pPr>
            <a:r>
              <a:t>Tren SI dan Masa Depan Organisasi</a:t>
            </a:r>
          </a:p>
        </p:txBody>
      </p:sp>
      <p:sp>
        <p:nvSpPr>
          <p:cNvPr id="6" name="Rectangle 5"/>
          <p:cNvSpPr/>
          <p:nvPr/>
        </p:nvSpPr>
        <p:spPr>
          <a:xfrm>
            <a:off x="731520" y="4114800"/>
            <a:ext cx="2743200" cy="45720"/>
          </a:xfrm>
          <a:prstGeom prst="rect">
            <a:avLst/>
          </a:prstGeom>
          <a:solidFill>
            <a:srgbClr val="E85D2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731520" y="5029200"/>
            <a:ext cx="100584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0">
                <a:solidFill>
                  <a:srgbClr val="5A6A7A"/>
                </a:solidFill>
                <a:latin typeface="Calibri"/>
              </a:defRPr>
            </a:pPr>
            <a:r>
              <a:t>Sistem Informasi Manajemen di Era AI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31520" y="5394960"/>
            <a:ext cx="100584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0">
                <a:solidFill>
                  <a:srgbClr val="5A6A7A"/>
                </a:solidFill>
                <a:latin typeface="Calibri"/>
              </a:defRPr>
            </a:pPr>
            <a:r>
              <a:t>Helmi Bahar Alim, S.Kom., M.Kom.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B3A5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45720"/>
          </a:xfrm>
          <a:prstGeom prst="rect">
            <a:avLst/>
          </a:prstGeom>
          <a:solidFill>
            <a:srgbClr val="E85D2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457200"/>
            <a:ext cx="10058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800" b="1">
                <a:solidFill>
                  <a:srgbClr val="FFFFFF"/>
                </a:solidFill>
                <a:latin typeface="Calibri"/>
              </a:defRPr>
            </a:pPr>
            <a:r>
              <a:t>Ringkasan Bab 18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1371600"/>
            <a:ext cx="10058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  <a:defRPr sz="1800">
                <a:solidFill>
                  <a:srgbClr val="D0E8F0"/>
                </a:solidFill>
                <a:latin typeface="Calibri"/>
              </a:defRPr>
            </a:pPr>
            <a:r>
              <a:t>✓ 3 tren konvergen (AI, Cloud, IoT) membentuk Data-Driven Organization</a:t>
            </a:r>
          </a:p>
          <a:p>
            <a:pPr>
              <a:spcAft>
                <a:spcPts val="600"/>
              </a:spcAft>
              <a:defRPr sz="1800">
                <a:solidFill>
                  <a:srgbClr val="D0E8F0"/>
                </a:solidFill>
                <a:latin typeface="Calibri"/>
              </a:defRPr>
            </a:pPr>
            <a:r>
              <a:t>✓ Manajer berevolusi dari operator ke orchestrator ekosistem digital</a:t>
            </a:r>
          </a:p>
          <a:p>
            <a:pPr>
              <a:spcAft>
                <a:spcPts val="600"/>
              </a:spcAft>
              <a:defRPr sz="1800">
                <a:solidFill>
                  <a:srgbClr val="D0E8F0"/>
                </a:solidFill>
                <a:latin typeface="Calibri"/>
              </a:defRPr>
            </a:pPr>
            <a:r>
              <a:t>✓ AI menggantikan tasks, bukan roles — AI literacy menjadi keharusan</a:t>
            </a:r>
          </a:p>
          <a:p>
            <a:pPr>
              <a:spcAft>
                <a:spcPts val="600"/>
              </a:spcAft>
              <a:defRPr sz="1800">
                <a:solidFill>
                  <a:srgbClr val="D0E8F0"/>
                </a:solidFill>
                <a:latin typeface="Calibri"/>
              </a:defRPr>
            </a:pPr>
            <a:r>
              <a:t>✓ Indonesia memiliki peluang unik: skala populasi + digital maturity</a:t>
            </a:r>
          </a:p>
          <a:p>
            <a:pPr>
              <a:spcAft>
                <a:spcPts val="600"/>
              </a:spcAft>
              <a:defRPr sz="1800">
                <a:solidFill>
                  <a:srgbClr val="D0E8F0"/>
                </a:solidFill>
                <a:latin typeface="Calibri"/>
              </a:defRPr>
            </a:pPr>
            <a:r>
              <a:t>✓ Organizasi masa depan: data-driven, AI-augmented, human-governed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914400"/>
          </a:xfrm>
          <a:prstGeom prst="rect">
            <a:avLst/>
          </a:prstGeom>
          <a:solidFill>
            <a:srgbClr val="2E86A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37160"/>
            <a:ext cx="10058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800" b="1">
                <a:solidFill>
                  <a:srgbClr val="FFFFFF"/>
                </a:solidFill>
                <a:latin typeface="Calibri"/>
              </a:defRPr>
            </a:pPr>
            <a:r>
              <a:t>💬 Pertanyaan Diskusi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1280160"/>
            <a:ext cx="10058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  <a:defRPr sz="1800">
                <a:solidFill>
                  <a:srgbClr val="2D3A4A"/>
                </a:solidFill>
                <a:latin typeface="Calibri"/>
              </a:defRPr>
            </a:pPr>
            <a:r>
              <a:t>❓ Skill apa yang paling perlu dikembangkan manajer dalam 5 tahun ke depan?</a:t>
            </a:r>
          </a:p>
          <a:p>
            <a:pPr>
              <a:spcAft>
                <a:spcPts val="600"/>
              </a:spcAft>
              <a:defRPr sz="1800">
                <a:solidFill>
                  <a:srgbClr val="2D3A4A"/>
                </a:solidFill>
                <a:latin typeface="Calibri"/>
              </a:defRPr>
            </a:pPr>
            <a:r>
              <a:t>❓ Bagaimana organisasi Anda mempersiapkan diri untuk konvergensi AI-Cloud-IoT?</a:t>
            </a:r>
          </a:p>
          <a:p>
            <a:pPr>
              <a:spcAft>
                <a:spcPts val="600"/>
              </a:spcAft>
              <a:defRPr sz="1800">
                <a:solidFill>
                  <a:srgbClr val="2D3A4A"/>
                </a:solidFill>
                <a:latin typeface="Calibri"/>
              </a:defRPr>
            </a:pPr>
            <a:r>
              <a:t>❓ Apa pesan utama yang Anda bawa dari seluruh buku ini?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914400"/>
          </a:xfrm>
          <a:prstGeom prst="rect">
            <a:avLst/>
          </a:prstGeom>
          <a:solidFill>
            <a:srgbClr val="1B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82880"/>
            <a:ext cx="100584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400" b="1">
                <a:solidFill>
                  <a:srgbClr val="FFFFFF"/>
                </a:solidFill>
                <a:latin typeface="Calibri"/>
              </a:defRPr>
            </a:pPr>
            <a:r>
              <a:t>BAB 18 — Capaian Pembelajaran</a:t>
            </a:r>
          </a:p>
        </p:txBody>
      </p:sp>
      <p:sp>
        <p:nvSpPr>
          <p:cNvPr id="4" name="Rectangle 3"/>
          <p:cNvSpPr/>
          <p:nvPr/>
        </p:nvSpPr>
        <p:spPr>
          <a:xfrm>
            <a:off x="914400" y="1645920"/>
            <a:ext cx="10360152" cy="3200400"/>
          </a:xfrm>
          <a:prstGeom prst="rect">
            <a:avLst/>
          </a:prstGeom>
          <a:solidFill>
            <a:srgbClr val="F0F4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1371600" y="1828800"/>
            <a:ext cx="18288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1">
                <a:solidFill>
                  <a:srgbClr val="E85D26"/>
                </a:solidFill>
                <a:latin typeface="Calibri"/>
              </a:defRPr>
            </a:pPr>
            <a:r>
              <a:t>🎯 READER OUTCOME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371600" y="2468880"/>
            <a:ext cx="914400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000" b="0">
                <a:solidFill>
                  <a:srgbClr val="2D3A4A"/>
                </a:solidFill>
                <a:latin typeface="Calibri"/>
              </a:defRPr>
            </a:pPr>
            <a:r>
              <a:t>Menganalisis tren SI; memproyeksikan implikasi terhadap peran manajerial; mempersiapkan masa depan organisasi digital.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914400"/>
          </a:xfrm>
          <a:prstGeom prst="rect">
            <a:avLst/>
          </a:prstGeom>
          <a:solidFill>
            <a:srgbClr val="1B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37160"/>
            <a:ext cx="10058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400" b="1">
                <a:solidFill>
                  <a:srgbClr val="FFFFFF"/>
                </a:solidFill>
                <a:latin typeface="Calibri"/>
              </a:defRPr>
            </a:pPr>
            <a:r>
              <a:t>3 Tren Konvergen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1188720"/>
            <a:ext cx="10058400" cy="457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  <a:defRPr sz="1800">
                <a:solidFill>
                  <a:srgbClr val="2D3A4A"/>
                </a:solidFill>
                <a:latin typeface="Calibri"/>
              </a:defRPr>
            </a:pPr>
            <a:r>
              <a:t>▸ AI &amp; Otomasi: 50% aktivitas kerja secara teknis bisa diotomasi by 2030 (McKinsey)</a:t>
            </a:r>
          </a:p>
          <a:p>
            <a:pPr>
              <a:spcAft>
                <a:spcPts val="600"/>
              </a:spcAft>
              <a:defRPr sz="1800">
                <a:solidFill>
                  <a:srgbClr val="2D3A4A"/>
                </a:solidFill>
                <a:latin typeface="Calibri"/>
              </a:defRPr>
            </a:pPr>
            <a:r>
              <a:t>▸ Cloud-Native: demokratisasi SI enterprise untuk UMKM (SaaS, pay-as-you-go)</a:t>
            </a:r>
          </a:p>
          <a:p>
            <a:pPr>
              <a:spcAft>
                <a:spcPts val="600"/>
              </a:spcAft>
              <a:defRPr sz="1800">
                <a:solidFill>
                  <a:srgbClr val="2D3A4A"/>
                </a:solidFill>
                <a:latin typeface="Calibri"/>
              </a:defRPr>
            </a:pPr>
            <a:r>
              <a:t>▸ IoT &amp; Real-Time Data: 55.7B perangkat IoT by 2025 (IDC)</a:t>
            </a:r>
          </a:p>
          <a:p>
            <a:pPr>
              <a:spcAft>
                <a:spcPts val="600"/>
              </a:spcAft>
              <a:defRPr sz="1800">
                <a:solidFill>
                  <a:srgbClr val="2D3A4A"/>
                </a:solidFill>
                <a:latin typeface="Calibri"/>
              </a:defRPr>
            </a:pPr>
            <a:r>
              <a:t>▸ Konvergensi ketiganya = Data-Driven Organization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601200" y="6400800"/>
            <a:ext cx="2286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1000" b="0">
                <a:solidFill>
                  <a:srgbClr val="5A6A7A"/>
                </a:solidFill>
                <a:latin typeface="Calibri"/>
              </a:defRPr>
            </a:pPr>
            <a:r>
              <a:t>Bab 18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914400"/>
          </a:xfrm>
          <a:prstGeom prst="rect">
            <a:avLst/>
          </a:prstGeom>
          <a:solidFill>
            <a:srgbClr val="1B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37160"/>
            <a:ext cx="10058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400" b="1">
                <a:solidFill>
                  <a:srgbClr val="FFFFFF"/>
                </a:solidFill>
                <a:latin typeface="Calibri"/>
              </a:defRPr>
            </a:pPr>
            <a:r>
              <a:t>Evolusi Peran Manajer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1188720"/>
            <a:ext cx="10058400" cy="457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  <a:defRPr sz="1800">
                <a:solidFill>
                  <a:srgbClr val="2D3A4A"/>
                </a:solidFill>
                <a:latin typeface="Calibri"/>
              </a:defRPr>
            </a:pPr>
            <a:r>
              <a:t>▸ Dari operator (mengarahkan proses) ke orchestrator (mengorkestrasi ekosistem)</a:t>
            </a:r>
          </a:p>
          <a:p>
            <a:pPr>
              <a:spcAft>
                <a:spcPts val="600"/>
              </a:spcAft>
              <a:defRPr sz="1800">
                <a:solidFill>
                  <a:srgbClr val="2D3A4A"/>
                </a:solidFill>
                <a:latin typeface="Calibri"/>
              </a:defRPr>
            </a:pPr>
            <a:r>
              <a:t>▸ 8 dimensi perubahan peran: decision-making, leadership style, skill requirements dll.</a:t>
            </a:r>
          </a:p>
          <a:p>
            <a:pPr>
              <a:spcAft>
                <a:spcPts val="600"/>
              </a:spcAft>
              <a:defRPr sz="1800">
                <a:solidFill>
                  <a:srgbClr val="2D3A4A"/>
                </a:solidFill>
                <a:latin typeface="Calibri"/>
              </a:defRPr>
            </a:pPr>
            <a:r>
              <a:t>▸ AI menggantikan tasks, bukan roles — manajer tanpa AI literacy akan tertinggal</a:t>
            </a:r>
          </a:p>
          <a:p>
            <a:pPr>
              <a:spcAft>
                <a:spcPts val="600"/>
              </a:spcAft>
              <a:defRPr sz="1800">
                <a:solidFill>
                  <a:srgbClr val="2D3A4A"/>
                </a:solidFill>
                <a:latin typeface="Calibri"/>
              </a:defRPr>
            </a:pPr>
            <a:r>
              <a:t>▸ Future skill: data literacy, AI literacy, ecosystem thinking, ethical judgment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601200" y="6400800"/>
            <a:ext cx="2286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1000" b="0">
                <a:solidFill>
                  <a:srgbClr val="5A6A7A"/>
                </a:solidFill>
                <a:latin typeface="Calibri"/>
              </a:defRPr>
            </a:pPr>
            <a:r>
              <a:t>Bab 18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914400"/>
          </a:xfrm>
          <a:prstGeom prst="rect">
            <a:avLst/>
          </a:prstGeom>
          <a:solidFill>
            <a:srgbClr val="1B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37160"/>
            <a:ext cx="10058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400" b="1">
                <a:solidFill>
                  <a:srgbClr val="FFFFFF"/>
                </a:solidFill>
                <a:latin typeface="Calibri"/>
              </a:defRPr>
            </a:pPr>
            <a:r>
              <a:t>Indonesia: Peluang &amp; Tantangan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1188720"/>
            <a:ext cx="10058400" cy="457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  <a:defRPr sz="1800">
                <a:solidFill>
                  <a:srgbClr val="2D3A4A"/>
                </a:solidFill>
                <a:latin typeface="Calibri"/>
              </a:defRPr>
            </a:pPr>
            <a:r>
              <a:t>▸ Peluang: 270 juta populasi, 79% internet penetration, ekosistem digital matang</a:t>
            </a:r>
          </a:p>
          <a:p>
            <a:pPr>
              <a:spcAft>
                <a:spcPts val="600"/>
              </a:spcAft>
              <a:defRPr sz="1800">
                <a:solidFill>
                  <a:srgbClr val="2D3A4A"/>
                </a:solidFill>
                <a:latin typeface="Calibri"/>
              </a:defRPr>
            </a:pPr>
            <a:r>
              <a:t>▸ Tantangan: infrastruktur tidak merata (Jawa vs Papua), talent shortage</a:t>
            </a:r>
          </a:p>
          <a:p>
            <a:pPr>
              <a:spcAft>
                <a:spcPts val="600"/>
              </a:spcAft>
              <a:defRPr sz="1800">
                <a:solidFill>
                  <a:srgbClr val="2D3A4A"/>
                </a:solidFill>
                <a:latin typeface="Calibri"/>
              </a:defRPr>
            </a:pPr>
            <a:r>
              <a:t>▸ 67% UMKM masih offline — peluang digitalisasi masif</a:t>
            </a:r>
          </a:p>
          <a:p>
            <a:pPr>
              <a:spcAft>
                <a:spcPts val="600"/>
              </a:spcAft>
              <a:defRPr sz="1800">
                <a:solidFill>
                  <a:srgbClr val="2D3A4A"/>
                </a:solidFill>
                <a:latin typeface="Calibri"/>
              </a:defRPr>
            </a:pPr>
            <a:r>
              <a:t>▸ GoTo ecosystem: bukti Indonesia bisa membangun platform digital skala besar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601200" y="6400800"/>
            <a:ext cx="2286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1000" b="0">
                <a:solidFill>
                  <a:srgbClr val="5A6A7A"/>
                </a:solidFill>
                <a:latin typeface="Calibri"/>
              </a:defRPr>
            </a:pPr>
            <a:r>
              <a:t>Bab 18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914400"/>
          </a:xfrm>
          <a:prstGeom prst="rect">
            <a:avLst/>
          </a:prstGeom>
          <a:solidFill>
            <a:srgbClr val="1B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37160"/>
            <a:ext cx="10058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400" b="1">
                <a:solidFill>
                  <a:srgbClr val="FFFFFF"/>
                </a:solidFill>
                <a:latin typeface="Calibri"/>
              </a:defRPr>
            </a:pPr>
            <a:r>
              <a:t>Etika &amp; Governance di Era AI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1188720"/>
            <a:ext cx="10058400" cy="457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  <a:defRPr sz="1800">
                <a:solidFill>
                  <a:srgbClr val="2D3A4A"/>
                </a:solidFill>
                <a:latin typeface="Calibri"/>
              </a:defRPr>
            </a:pPr>
            <a:r>
              <a:t>▸ Transparansi: keputusan AI harus bisa dijelaskan</a:t>
            </a:r>
          </a:p>
          <a:p>
            <a:pPr>
              <a:spcAft>
                <a:spcPts val="600"/>
              </a:spcAft>
              <a:defRPr sz="1800">
                <a:solidFill>
                  <a:srgbClr val="2D3A4A"/>
                </a:solidFill>
                <a:latin typeface="Calibri"/>
              </a:defRPr>
            </a:pPr>
            <a:r>
              <a:t>▸ Akuntabilitas: siapa bertanggung jawab atas keputusan AI?</a:t>
            </a:r>
          </a:p>
          <a:p>
            <a:pPr>
              <a:spcAft>
                <a:spcPts val="600"/>
              </a:spcAft>
              <a:defRPr sz="1800">
                <a:solidFill>
                  <a:srgbClr val="2D3A4A"/>
                </a:solidFill>
                <a:latin typeface="Calibri"/>
              </a:defRPr>
            </a:pPr>
            <a:r>
              <a:t>▸ Fairness: mencegah diskriminasi algoritmik</a:t>
            </a:r>
          </a:p>
          <a:p>
            <a:pPr>
              <a:spcAft>
                <a:spcPts val="600"/>
              </a:spcAft>
              <a:defRPr sz="1800">
                <a:solidFill>
                  <a:srgbClr val="2D3A4A"/>
                </a:solidFill>
                <a:latin typeface="Calibri"/>
              </a:defRPr>
            </a:pPr>
            <a:r>
              <a:t>▸ Organizational AI governance = competitive advantage baru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601200" y="6400800"/>
            <a:ext cx="2286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1000" b="0">
                <a:solidFill>
                  <a:srgbClr val="5A6A7A"/>
                </a:solidFill>
                <a:latin typeface="Calibri"/>
              </a:defRPr>
            </a:pPr>
            <a:r>
              <a:t>Bab 18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914400"/>
          </a:xfrm>
          <a:prstGeom prst="rect">
            <a:avLst/>
          </a:prstGeom>
          <a:solidFill>
            <a:srgbClr val="1B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37160"/>
            <a:ext cx="10058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400" b="1">
                <a:solidFill>
                  <a:srgbClr val="FFFFFF"/>
                </a:solidFill>
                <a:latin typeface="Calibri"/>
              </a:defRPr>
            </a:pPr>
            <a:r>
              <a:t>📊 Convergence → Digital Organization → Orchestrator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1188720"/>
            <a:ext cx="10058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0">
                <a:solidFill>
                  <a:srgbClr val="5A6A7A"/>
                </a:solidFill>
                <a:latin typeface="Calibri"/>
              </a:defRPr>
            </a:pPr>
            <a:r>
              <a:t>3 tren → Data-Driven Org → New Manager Role</a:t>
            </a:r>
          </a:p>
        </p:txBody>
      </p:sp>
      <p:sp>
        <p:nvSpPr>
          <p:cNvPr id="5" name="Rectangle 4"/>
          <p:cNvSpPr/>
          <p:nvPr/>
        </p:nvSpPr>
        <p:spPr>
          <a:xfrm>
            <a:off x="914400" y="2103120"/>
            <a:ext cx="2308860" cy="1645920"/>
          </a:xfrm>
          <a:prstGeom prst="rect">
            <a:avLst/>
          </a:prstGeom>
          <a:solidFill>
            <a:srgbClr val="F0F4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1097280" y="2240279"/>
            <a:ext cx="19431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500" b="1">
                <a:solidFill>
                  <a:srgbClr val="1B3A5C"/>
                </a:solidFill>
                <a:latin typeface="Calibri"/>
              </a:defRPr>
            </a:pPr>
            <a:r>
              <a:t>AI &amp; Automation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97280" y="2697479"/>
            <a:ext cx="194310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0">
                <a:solidFill>
                  <a:srgbClr val="2D3A4A"/>
                </a:solidFill>
                <a:latin typeface="Calibri"/>
              </a:defRPr>
            </a:pPr>
            <a:r>
              <a:t>50% tasks automatable by 2030 — Augments, not replaces</a:t>
            </a:r>
          </a:p>
        </p:txBody>
      </p:sp>
      <p:sp>
        <p:nvSpPr>
          <p:cNvPr id="8" name="Rectangle 7"/>
          <p:cNvSpPr/>
          <p:nvPr/>
        </p:nvSpPr>
        <p:spPr>
          <a:xfrm>
            <a:off x="3497579" y="2103120"/>
            <a:ext cx="2308860" cy="1645920"/>
          </a:xfrm>
          <a:prstGeom prst="rect">
            <a:avLst/>
          </a:prstGeom>
          <a:solidFill>
            <a:srgbClr val="F0F4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3680459" y="2240279"/>
            <a:ext cx="19431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500" b="1">
                <a:solidFill>
                  <a:srgbClr val="1B3A5C"/>
                </a:solidFill>
                <a:latin typeface="Calibri"/>
              </a:defRPr>
            </a:pPr>
            <a:r>
              <a:t>Cloud-Native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680459" y="2697479"/>
            <a:ext cx="194310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0">
                <a:solidFill>
                  <a:srgbClr val="2D3A4A"/>
                </a:solidFill>
                <a:latin typeface="Calibri"/>
              </a:defRPr>
            </a:pPr>
            <a:r>
              <a:t>Enterprise-grade SI accessible to all — Democratization</a:t>
            </a:r>
          </a:p>
        </p:txBody>
      </p:sp>
      <p:sp>
        <p:nvSpPr>
          <p:cNvPr id="11" name="Rectangle 10"/>
          <p:cNvSpPr/>
          <p:nvPr/>
        </p:nvSpPr>
        <p:spPr>
          <a:xfrm>
            <a:off x="6080759" y="2103120"/>
            <a:ext cx="2308860" cy="1645920"/>
          </a:xfrm>
          <a:prstGeom prst="rect">
            <a:avLst/>
          </a:prstGeom>
          <a:solidFill>
            <a:srgbClr val="F0F4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6263640" y="2240279"/>
            <a:ext cx="19431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500" b="1">
                <a:solidFill>
                  <a:srgbClr val="1B3A5C"/>
                </a:solidFill>
                <a:latin typeface="Calibri"/>
              </a:defRPr>
            </a:pPr>
            <a:r>
              <a:t>IoT + Real-Time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263640" y="2697479"/>
            <a:ext cx="194310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0">
                <a:solidFill>
                  <a:srgbClr val="2D3A4A"/>
                </a:solidFill>
                <a:latin typeface="Calibri"/>
              </a:defRPr>
            </a:pPr>
            <a:r>
              <a:t>55.7B devices → continuous intelligence stream</a:t>
            </a:r>
          </a:p>
        </p:txBody>
      </p:sp>
      <p:sp>
        <p:nvSpPr>
          <p:cNvPr id="14" name="Rectangle 13"/>
          <p:cNvSpPr/>
          <p:nvPr/>
        </p:nvSpPr>
        <p:spPr>
          <a:xfrm>
            <a:off x="8663940" y="2103120"/>
            <a:ext cx="2308860" cy="1645920"/>
          </a:xfrm>
          <a:prstGeom prst="rect">
            <a:avLst/>
          </a:prstGeom>
          <a:solidFill>
            <a:srgbClr val="F0F4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8846819" y="2240279"/>
            <a:ext cx="19431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500" b="1">
                <a:solidFill>
                  <a:srgbClr val="1B3A5C"/>
                </a:solidFill>
                <a:latin typeface="Calibri"/>
              </a:defRPr>
            </a:pPr>
            <a:r>
              <a:t>Orchestrator Role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8846819" y="2697479"/>
            <a:ext cx="194310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0">
                <a:solidFill>
                  <a:srgbClr val="2D3A4A"/>
                </a:solidFill>
                <a:latin typeface="Calibri"/>
              </a:defRPr>
            </a:pPr>
            <a:r>
              <a:t>Manager: data × AI × people × ecosystem integration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01200" y="6400800"/>
            <a:ext cx="2286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1000" b="0">
                <a:solidFill>
                  <a:srgbClr val="5A6A7A"/>
                </a:solidFill>
                <a:latin typeface="Calibri"/>
              </a:defRPr>
            </a:pPr>
            <a:r>
              <a:t>Bab 18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914400"/>
          </a:xfrm>
          <a:prstGeom prst="rect">
            <a:avLst/>
          </a:prstGeom>
          <a:solidFill>
            <a:srgbClr val="E85D2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37160"/>
            <a:ext cx="10058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400" b="1">
                <a:solidFill>
                  <a:srgbClr val="FFFFFF"/>
                </a:solidFill>
                <a:latin typeface="Calibri"/>
              </a:defRPr>
            </a:pPr>
            <a:r>
              <a:t>📌 Studi Kasus: GoTo, Toyota, Microsoft Copilot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1188720"/>
            <a:ext cx="10058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  <a:defRPr sz="1800">
                <a:solidFill>
                  <a:srgbClr val="2D3A4A"/>
                </a:solidFill>
                <a:latin typeface="Calibri"/>
              </a:defRPr>
            </a:pPr>
            <a:r>
              <a:t>● GoTo: dari 20 ojek → 190M+ users — platform economy Indonesian scale</a:t>
            </a:r>
          </a:p>
          <a:p>
            <a:pPr>
              <a:spcAft>
                <a:spcPts val="600"/>
              </a:spcAft>
              <a:defRPr sz="1800">
                <a:solidFill>
                  <a:srgbClr val="2D3A4A"/>
                </a:solidFill>
                <a:latin typeface="Calibri"/>
              </a:defRPr>
            </a:pPr>
            <a:r>
              <a:t>● Toyota: IoT sensors prediksi kerusakan mesin 72 jam sebelum terjadi</a:t>
            </a:r>
          </a:p>
          <a:p>
            <a:pPr>
              <a:spcAft>
                <a:spcPts val="600"/>
              </a:spcAft>
              <a:defRPr sz="1800">
                <a:solidFill>
                  <a:srgbClr val="2D3A4A"/>
                </a:solidFill>
                <a:latin typeface="Calibri"/>
              </a:defRPr>
            </a:pPr>
            <a:r>
              <a:t>● Microsoft Copilot: 50K+ enterprises adopsi AI workspace assistant</a:t>
            </a:r>
          </a:p>
          <a:p>
            <a:pPr>
              <a:spcAft>
                <a:spcPts val="600"/>
              </a:spcAft>
              <a:defRPr sz="1800">
                <a:solidFill>
                  <a:srgbClr val="2D3A4A"/>
                </a:solidFill>
                <a:latin typeface="Calibri"/>
              </a:defRPr>
            </a:pPr>
            <a:r>
              <a:t>● ChatGPT: 100 juta users dalam 2 bulan — kecepatan adopsi belum pernah ada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601200" y="6400800"/>
            <a:ext cx="2286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1000" b="0">
                <a:solidFill>
                  <a:srgbClr val="5A6A7A"/>
                </a:solidFill>
                <a:latin typeface="Calibri"/>
              </a:defRPr>
            </a:pPr>
            <a:r>
              <a:t>Bab 18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0F4F8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914400"/>
          </a:xfrm>
          <a:prstGeom prst="rect">
            <a:avLst/>
          </a:prstGeom>
          <a:solidFill>
            <a:srgbClr val="1B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37160"/>
            <a:ext cx="10058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400" b="1">
                <a:solidFill>
                  <a:srgbClr val="FFFFFF"/>
                </a:solidFill>
                <a:latin typeface="Calibri"/>
              </a:defRPr>
            </a:pPr>
            <a:r>
              <a:t>⚠️ Poin Penting &amp; Jebakan Kognitif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1280160"/>
            <a:ext cx="10058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  <a:defRPr sz="1700">
                <a:solidFill>
                  <a:srgbClr val="2D3A4A"/>
                </a:solidFill>
                <a:latin typeface="Calibri"/>
              </a:defRPr>
            </a:pPr>
            <a:r>
              <a:t>⚡ Miskonsepsi: 'AI menggantikan manajer' → AI menggantikan tasks, bukan roles</a:t>
            </a:r>
          </a:p>
          <a:p>
            <a:pPr>
              <a:spcAft>
                <a:spcPts val="600"/>
              </a:spcAft>
              <a:defRPr sz="1700">
                <a:solidFill>
                  <a:srgbClr val="2D3A4A"/>
                </a:solidFill>
                <a:latin typeface="Calibri"/>
              </a:defRPr>
            </a:pPr>
            <a:r>
              <a:t>⚡ 50% aktivitas kerja technically automatable — bukan berarti actually automated</a:t>
            </a:r>
          </a:p>
          <a:p>
            <a:pPr>
              <a:spcAft>
                <a:spcPts val="600"/>
              </a:spcAft>
              <a:defRPr sz="1700">
                <a:solidFill>
                  <a:srgbClr val="2D3A4A"/>
                </a:solidFill>
                <a:latin typeface="Calibri"/>
              </a:defRPr>
            </a:pPr>
            <a:r>
              <a:t>⚡ Manajer masa depan = orchestrator ekosistem digital, bukan direct controller</a:t>
            </a:r>
          </a:p>
          <a:p>
            <a:pPr>
              <a:spcAft>
                <a:spcPts val="600"/>
              </a:spcAft>
              <a:defRPr sz="1700">
                <a:solidFill>
                  <a:srgbClr val="2D3A4A"/>
                </a:solidFill>
                <a:latin typeface="Calibri"/>
              </a:defRPr>
            </a:pPr>
            <a:r>
              <a:t>⚡ Indonesia: 67% UMKM masih offline — peluang, bukan kelemahan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601200" y="6400800"/>
            <a:ext cx="2286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1000" b="0">
                <a:solidFill>
                  <a:srgbClr val="5A6A7A"/>
                </a:solidFill>
                <a:latin typeface="Calibri"/>
              </a:defRPr>
            </a:pPr>
            <a:r>
              <a:t>Bab 18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