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2E86AB"/>
                </a:solidFill>
                <a:latin typeface="Calibri"/>
              </a:defRPr>
            </a:pPr>
            <a:r>
              <a:t>BAGIAN VII — Transformasi dan Masa Depan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Calibri"/>
              </a:defRPr>
            </a:pPr>
            <a:r>
              <a:t>BAB 16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0D2EB"/>
                </a:solidFill>
                <a:latin typeface="Calibri"/>
              </a:defRPr>
            </a:pPr>
            <a:r>
              <a:t>Transformasi Digital dan E-Business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114800"/>
            <a:ext cx="2743200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5A6A7A"/>
                </a:solidFill>
                <a:latin typeface="Calibri"/>
              </a:defRPr>
            </a:pPr>
            <a:r>
              <a:t>Sistem Informasi Manajemen di Era AI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3949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5A6A7A"/>
                </a:solidFill>
                <a:latin typeface="Calibri"/>
              </a:defRPr>
            </a:pPr>
            <a:r>
              <a:t>Helmi Bahar Alim, S.Kom., M.Kom.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Ringkasan Bab 16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3 level: digitisasi (format), digitalisasi (proses), transformasi (model bisnis)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Hanya 16% organisasi mencapai full DT — mayoritas masih di digitalisasi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Digital Maturity Model: 5 level × 6 dimensi assessment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Strategi ambidextrous (exploit + explore) terbukti untuk incumbents (BCA)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Platform economy menciptakan winner-takes-most dynamics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2E86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💬 Pertanyaan Diskusi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Di level mana organisasi Anda: digitisasi, digitalisasi, atau transformasi?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Apakah ada Shadow IT di organisasi Anda? Apa penyebabnya?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Bagaimana Anda mendesain roadmap dari current state ke digital transformation?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BAB 16 — Capaian Pembelajaran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45920"/>
            <a:ext cx="10360152" cy="320040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5D26"/>
                </a:solidFill>
                <a:latin typeface="Calibri"/>
              </a:defRPr>
            </a:pPr>
            <a:r>
              <a:t>🎯 READER OUTCOME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468880"/>
            <a:ext cx="9144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3A4A"/>
                </a:solidFill>
                <a:latin typeface="Calibri"/>
              </a:defRPr>
            </a:pPr>
            <a:r>
              <a:t>Membedakan digitisasi/digitalisasi/transformasi digital; mengevaluasi maturitas digital; mendesain roadmap transformasi.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3 Level Transformasi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Digitisasi: Analog → Digital (format berubah, proses tetap) — scan dokumen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Digitalisasi: Manual → Digital process (proses berubah) — e-procurement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Transformasi Digital: Model bisnis berubah, value proposition baru — GoTo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Hanya 16% organisasi global mencapai full DT; 70% masih di digitalisasi atau bawah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Digital Maturity Model (5 Level)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Ad-hoc → Managed → Defined → Measured → Optimized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6 dimensi: Strategy, Culture, Technology, Process, Data, Customer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Assessment membantu identifikasi gap dan prioritas transformasi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Strategi Transformasi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Top-Down: eksekutif mengarahkan — risk: disconnected from reality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Bottom-Up: inovasi dari bawah — risk: lack of strategic alignment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Ambidextrous: exploit existing + explore digital simultaneously — BCA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Platform Economy &amp; Network Effects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Platform economy: network effects menciptakan winner-takes-most dynamics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Direct network effects: lebih banyak user = lebih bernilai (WhatsApp)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Indirect: seller attraction attracts buyers (Tokopedia)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85% executives menyebut budaya sebagai hambatan DT terbesar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📊 3 Level Transformasi Digital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5A6A7A"/>
                </a:solidFill>
                <a:latin typeface="Calibri"/>
              </a:defRPr>
            </a:pPr>
            <a:r>
              <a:t>Dari format change ke business model innovation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103120"/>
            <a:ext cx="316992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40279"/>
            <a:ext cx="280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Digitisasi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697479"/>
            <a:ext cx="2804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Format: Analog → Digital — Tidak mengubah proses</a:t>
            </a:r>
          </a:p>
        </p:txBody>
      </p:sp>
      <p:sp>
        <p:nvSpPr>
          <p:cNvPr id="8" name="Rectangle 7"/>
          <p:cNvSpPr/>
          <p:nvPr/>
        </p:nvSpPr>
        <p:spPr>
          <a:xfrm>
            <a:off x="4358640" y="2103120"/>
            <a:ext cx="316992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41520" y="2240279"/>
            <a:ext cx="280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Digitalisasi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41520" y="2697479"/>
            <a:ext cx="2804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Proses: Manual → Digital — Proses berubah, model tetap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802880" y="2103120"/>
            <a:ext cx="316992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985759" y="2240279"/>
            <a:ext cx="280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Transformasi Digital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985759" y="2697479"/>
            <a:ext cx="2804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Model: Bisnis lama → Bisnis baru — Value proposition baru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📌 Studi Kasus: BCA Ambidextrous &amp; GoTo Platform Economy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BCA: exploit legacy banking + explore digital (myBCA, QRIS, API banking)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Strategi ambidextrous: tidak meninggalkan legacy, tapi menambah channel digital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GoTo: dari 20 ojek → 190M+ users ecosystem melalui platform economy logic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67% UMKM Indonesia masih offline — gap digital semakin melebar (3× growth differential)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⚠️ Poin Penting &amp; Jebakan Kognitif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Hanya 16% organisasi globally capai full digital transformation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Miskonsepsi: 'Website = sudah transform' → Itu hanya digitisasi!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85% executives: budaya adalah hambatan DT terbesar — bukan teknologi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Shadow IT (62% pekerja Indonesia pakai app unauthorized) = sinyal SI resmi buruk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