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2E86AB"/>
                </a:solidFill>
                <a:latin typeface="Calibri"/>
              </a:defRPr>
            </a:pPr>
            <a:r>
              <a:t>BAGIAN V — Perancangan dan Solusi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Calibri"/>
              </a:defRPr>
            </a:pPr>
            <a:r>
              <a:t>BAB 10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560320"/>
            <a:ext cx="10058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A0D2EB"/>
                </a:solidFill>
                <a:latin typeface="Calibri"/>
              </a:defRPr>
            </a:pPr>
            <a:r>
              <a:t>Pemodelan Proses Bisnis</a:t>
            </a:r>
          </a:p>
        </p:txBody>
      </p:sp>
      <p:sp>
        <p:nvSpPr>
          <p:cNvPr id="6" name="Rectangle 5"/>
          <p:cNvSpPr/>
          <p:nvPr/>
        </p:nvSpPr>
        <p:spPr>
          <a:xfrm>
            <a:off x="731520" y="4114800"/>
            <a:ext cx="2743200" cy="4572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502920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5A6A7A"/>
                </a:solidFill>
                <a:latin typeface="Calibri"/>
              </a:defRPr>
            </a:pPr>
            <a:r>
              <a:t>Sistem Informasi Manajemen di Era AI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39496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5A6A7A"/>
                </a:solidFill>
                <a:latin typeface="Calibri"/>
              </a:defRPr>
            </a:pPr>
            <a:r>
              <a:t>Helmi Bahar Alim, S.Kom., M.Kom.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2E86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💬 Pertanyaan Diskusi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28016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Apakah organisasi Anda pernah melakukan AS-IS mapping (bukan review SOP)?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Proses bisnis mana yang paling banyak waste-nya?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Bagaimana Anda meyakinkan manajemen untuk investasi di process redesign?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BAB 10 — Capaian Pembelajaran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645920"/>
            <a:ext cx="10360152" cy="320040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1828800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85D26"/>
                </a:solidFill>
                <a:latin typeface="Calibri"/>
              </a:defRPr>
            </a:pPr>
            <a:r>
              <a:t>🎯 READER OUTCOME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2468880"/>
            <a:ext cx="91440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2D3A4A"/>
                </a:solidFill>
                <a:latin typeface="Calibri"/>
              </a:defRPr>
            </a:pPr>
            <a:r>
              <a:t>Menerapkan pemodelan proses AS-IS ke TO-BE; mengidentifikasi bottleneck dan peluang optimasi.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Fundamentals Pemodelan Proses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Proses bisnis = serangkaian aktivitas yang menghasilkan output bernilai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AS-IS: kondisi aktual saat ini (bukan SOP ideal)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TO-BE: kondisi target setelah perbaikan/otomasi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AS-IS ≠ SOP — banyak organisasi tidak tahu proses aktualnya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Teknik Pemodelan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Swimlane diagram: menunjukkan cross-function dependencies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BPMN (Basic): events, activities, gateways, flow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Value analysis: aktivitas value-adding vs non-value-adding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Bottleneck &amp; Value Analysis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Bottleneck = titik penyempitan yang menahan seluruh proses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Value-adding vs non-value-adding: identifikasi waste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Biasanya 30-40% aktivitas proses transaksi adalah non-value-adding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BPR (Business Process Reengineering) bisa mencapai efisiensi 60-90%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📊 AS-IS → TO-BE Process Modeling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18872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5A6A7A"/>
                </a:solidFill>
                <a:latin typeface="Calibri"/>
              </a:defRPr>
            </a:pPr>
            <a:r>
              <a:t>Metodologi optimasi proses bisnis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AS-IS Mapping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Dokumentasi proses aktual — bukan SOP, bukan ideal</a:t>
            </a:r>
          </a:p>
        </p:txBody>
      </p:sp>
      <p:sp>
        <p:nvSpPr>
          <p:cNvPr id="8" name="Rectangle 7"/>
          <p:cNvSpPr/>
          <p:nvPr/>
        </p:nvSpPr>
        <p:spPr>
          <a:xfrm>
            <a:off x="3497579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680459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Bottleneck ID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80459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Identifikasi penyempitan dan waste dalam proses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080759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263640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TO-BE Design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63640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Proses target yang dioptimasi — eliminasi waste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663940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846819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Automation Layer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846819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Otomasi proses yang sudah dioptimasi — bukan yang lama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📌 Studi Kasus: RS: 86% Non-Value-Adding Activities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Swimlane modeling mengungkap 86% waktu proses = non-value-adding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Registrasi berulang, antrian manual, transfer dokumen fisik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TO-BE design: digitalisasi first-contact registration + electronic referral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Hasil: waktu tunggu berkurang 60%, kepuasan pasien meningkat signifikan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⚠️ Poin Penting &amp; Jebakan Kognitif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28016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30-40% aktivitas proses transaksi biasanya non-value-adding (waste)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Miskonsepsi: 'Otomasi proses saat ini' → Reality: redesain dulu, baru otomasi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Otomasi proses buruk = waste amplifier yang mahal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BPR: 60-90% efisiensi bisa dicapai dengan pemahaman proses yang benar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4572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Ringkasan Bab 10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AS-IS modeling mengungkap realitas proses aktual (bukan SOP ideal)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30-40% aktivitas proses biasanya adalah waste non-value-adding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Swimlane dan BPMN adalah tool utama pemodelan proses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TO-BE design harus mengoptimasi dulu, baru otomasi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Otomasi proses buruk = expensive waste amplifier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