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3A5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"/>
          </a:xfrm>
          <a:prstGeom prst="rect">
            <a:avLst/>
          </a:prstGeom>
          <a:solidFill>
            <a:srgbClr val="E85D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0">
                <a:solidFill>
                  <a:srgbClr val="2E86AB"/>
                </a:solidFill>
                <a:latin typeface="Calibri"/>
              </a:defRPr>
            </a:pPr>
            <a:r>
              <a:t>BAGIAN II — SI dalam Konteks Bisnis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10058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400" b="1">
                <a:solidFill>
                  <a:srgbClr val="FFFFFF"/>
                </a:solidFill>
                <a:latin typeface="Calibri"/>
              </a:defRPr>
            </a:pPr>
            <a:r>
              <a:t>BAB 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560320"/>
            <a:ext cx="100584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A0D2EB"/>
                </a:solidFill>
                <a:latin typeface="Calibri"/>
              </a:defRPr>
            </a:pPr>
            <a:r>
              <a:t>Sistem Perusahaan dan Integrasi Lintas Fungsi</a:t>
            </a:r>
          </a:p>
        </p:txBody>
      </p:sp>
      <p:sp>
        <p:nvSpPr>
          <p:cNvPr id="6" name="Rectangle 5"/>
          <p:cNvSpPr/>
          <p:nvPr/>
        </p:nvSpPr>
        <p:spPr>
          <a:xfrm>
            <a:off x="731520" y="4114800"/>
            <a:ext cx="2743200" cy="45720"/>
          </a:xfrm>
          <a:prstGeom prst="rect">
            <a:avLst/>
          </a:prstGeom>
          <a:solidFill>
            <a:srgbClr val="E85D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31520" y="502920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5A6A7A"/>
                </a:solidFill>
                <a:latin typeface="Calibri"/>
              </a:defRPr>
            </a:pPr>
            <a:r>
              <a:t>Sistem Informasi Manajemen di Era AI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539496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5A6A7A"/>
                </a:solidFill>
                <a:latin typeface="Calibri"/>
              </a:defRPr>
            </a:pPr>
            <a:r>
              <a:t>Helmi Bahar Alim, S.Kom., M.Kom.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2E86A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  <a:latin typeface="Calibri"/>
              </a:defRPr>
            </a:pPr>
            <a:r>
              <a:t>💬 Pertanyaan Diskusi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280160"/>
            <a:ext cx="10058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❓ Mengapa Big Bang approach lebih berisiko daripada phased approach?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❓ Apa peran change champion dalam implementasi ERP?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❓ Identifikasi 3 hidden costs implementasi enterprise system yang sering diabaikan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058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BAB 4 — Capaian Pembelajaran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645920"/>
            <a:ext cx="10360152" cy="3200400"/>
          </a:xfrm>
          <a:prstGeom prst="rect">
            <a:avLst/>
          </a:prstGeom>
          <a:solidFill>
            <a:srgbClr val="F0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371600" y="1828800"/>
            <a:ext cx="1828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E85D26"/>
                </a:solidFill>
                <a:latin typeface="Calibri"/>
              </a:defRPr>
            </a:pPr>
            <a:r>
              <a:t>🎯 READER OUTCOME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2468880"/>
            <a:ext cx="91440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0">
                <a:solidFill>
                  <a:srgbClr val="2D3A4A"/>
                </a:solidFill>
                <a:latin typeface="Calibri"/>
              </a:defRPr>
            </a:pPr>
            <a:r>
              <a:t>Menjelaskan arsitektur enterprise systems (ERP/CRM/SCM). Membedakan pendekatan integrasi dan memahami faktor keberhasilan implementasi.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Enterprise Systems Overview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188720"/>
            <a:ext cx="10058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Tiga platform: ERP (inti), CRM (pelanggan), SCM (pemasok/rantai pasok)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ERP sebagai backbone integrasi proses bisnis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Data warehouse sebagai lapisan integrasi analitis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4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Arsitektur Integrasi Enterprise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188720"/>
            <a:ext cx="10058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ETL (Extract-Transform-Load) sebagai jembatan data antar sistem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Data warehouse menyatukan data dari ERP, CRM, SCM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BI layer menganalisis data terintegrasi untuk decision-making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Integrasi real-time vs batch: trade-off kecepatan dan kompleksitas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Tantangan Implementasi Enterprise System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188720"/>
            <a:ext cx="10058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55-75% tingkat kegagalan implementasi ERP global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67% melebihi anggaran dan timeline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67% masalah change management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▸ 5 mode kegagalan utama: scope creep, data quality, resistance, training, governance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4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📊 Enterprise Integration Model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18872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5A6A7A"/>
                </a:solidFill>
                <a:latin typeface="Calibri"/>
              </a:defRPr>
            </a:pPr>
            <a:r>
              <a:t>ERP core + CRM/SCM + Data Warehouse + BI</a:t>
            </a:r>
          </a:p>
        </p:txBody>
      </p:sp>
      <p:sp>
        <p:nvSpPr>
          <p:cNvPr id="5" name="Rectangle 4"/>
          <p:cNvSpPr/>
          <p:nvPr/>
        </p:nvSpPr>
        <p:spPr>
          <a:xfrm>
            <a:off x="914400" y="2103120"/>
            <a:ext cx="2308860" cy="1645920"/>
          </a:xfrm>
          <a:prstGeom prst="rect">
            <a:avLst/>
          </a:prstGeom>
          <a:solidFill>
            <a:srgbClr val="F0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2240279"/>
            <a:ext cx="19431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1B3A5C"/>
                </a:solidFill>
                <a:latin typeface="Calibri"/>
              </a:defRPr>
            </a:pPr>
            <a:r>
              <a:t>ERP (Core)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" y="2697479"/>
            <a:ext cx="19431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2D3A4A"/>
                </a:solidFill>
                <a:latin typeface="Calibri"/>
              </a:defRPr>
            </a:pPr>
            <a:r>
              <a:t>Integrasi proses bisnis: Finance, HR, Manufacturing, Procurement</a:t>
            </a:r>
          </a:p>
        </p:txBody>
      </p:sp>
      <p:sp>
        <p:nvSpPr>
          <p:cNvPr id="8" name="Rectangle 7"/>
          <p:cNvSpPr/>
          <p:nvPr/>
        </p:nvSpPr>
        <p:spPr>
          <a:xfrm>
            <a:off x="3497579" y="2103120"/>
            <a:ext cx="2308860" cy="1645920"/>
          </a:xfrm>
          <a:prstGeom prst="rect">
            <a:avLst/>
          </a:prstGeom>
          <a:solidFill>
            <a:srgbClr val="F0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680459" y="2240279"/>
            <a:ext cx="19431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1B3A5C"/>
                </a:solidFill>
                <a:latin typeface="Calibri"/>
              </a:defRPr>
            </a:pPr>
            <a:r>
              <a:t>CRM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80459" y="2697479"/>
            <a:ext cx="19431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2D3A4A"/>
                </a:solidFill>
                <a:latin typeface="Calibri"/>
              </a:defRPr>
            </a:pPr>
            <a:r>
              <a:t>Customer lifecycle: Marketing, Sales, Service, Analytics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080759" y="2103120"/>
            <a:ext cx="2308860" cy="1645920"/>
          </a:xfrm>
          <a:prstGeom prst="rect">
            <a:avLst/>
          </a:prstGeom>
          <a:solidFill>
            <a:srgbClr val="F0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263640" y="2240279"/>
            <a:ext cx="19431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1B3A5C"/>
                </a:solidFill>
                <a:latin typeface="Calibri"/>
              </a:defRPr>
            </a:pPr>
            <a:r>
              <a:t>SCM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263640" y="2697479"/>
            <a:ext cx="19431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2D3A4A"/>
                </a:solidFill>
                <a:latin typeface="Calibri"/>
              </a:defRPr>
            </a:pPr>
            <a:r>
              <a:t>Supply chain: Planning, Sourcing, Manufacturing, Delivery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663940" y="2103120"/>
            <a:ext cx="2308860" cy="1645920"/>
          </a:xfrm>
          <a:prstGeom prst="rect">
            <a:avLst/>
          </a:prstGeom>
          <a:solidFill>
            <a:srgbClr val="F0F4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846819" y="2240279"/>
            <a:ext cx="19431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500" b="1">
                <a:solidFill>
                  <a:srgbClr val="1B3A5C"/>
                </a:solidFill>
                <a:latin typeface="Calibri"/>
              </a:defRPr>
            </a:pPr>
            <a:r>
              <a:t>DW + BI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846819" y="2697479"/>
            <a:ext cx="19431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2D3A4A"/>
                </a:solidFill>
                <a:latin typeface="Calibri"/>
              </a:defRPr>
            </a:pPr>
            <a:r>
              <a:t>Analytics layer: ETL, Reporting, Dashboard, Insights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4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E85D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📌 Studi Kasus: Hershey vs P&amp;G: Teknologi Sama, Hasil Berbeda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188720"/>
            <a:ext cx="10058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● Hershey: Big Bang SAP → kerugian $150M, kehilangan 12% penjualan musim Halloween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● P&amp;G: Implementasi bertahap → sukses, integrasi global 80+ negara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● Teknologi identik — perbedaan 100% di pendekatan implementasi</a:t>
            </a:r>
          </a:p>
          <a:p>
            <a:pPr>
              <a:spcAft>
                <a:spcPts val="600"/>
              </a:spcAft>
              <a:defRPr sz="1800">
                <a:solidFill>
                  <a:srgbClr val="2D3A4A"/>
                </a:solidFill>
                <a:latin typeface="Calibri"/>
              </a:defRPr>
            </a:pPr>
            <a:r>
              <a:t>● Lesson: Change management dan phased approach menentukan keberhasilan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4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914400"/>
          </a:xfrm>
          <a:prstGeom prst="rect">
            <a:avLst/>
          </a:prstGeom>
          <a:solidFill>
            <a:srgbClr val="1B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Calibri"/>
              </a:defRPr>
            </a:pPr>
            <a:r>
              <a:t>⚠️ Poin Penting &amp; Jebakan Kognitif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280160"/>
            <a:ext cx="10058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700">
                <a:solidFill>
                  <a:srgbClr val="2D3A4A"/>
                </a:solidFill>
                <a:latin typeface="Calibri"/>
              </a:defRPr>
            </a:pPr>
            <a:r>
              <a:t>⚡ 55-75% implementasi ERP gagal secara global — bukan masalah kecil</a:t>
            </a:r>
          </a:p>
          <a:p>
            <a:pPr>
              <a:spcAft>
                <a:spcPts val="600"/>
              </a:spcAft>
              <a:defRPr sz="1700">
                <a:solidFill>
                  <a:srgbClr val="2D3A4A"/>
                </a:solidFill>
                <a:latin typeface="Calibri"/>
              </a:defRPr>
            </a:pPr>
            <a:r>
              <a:t>⚡ Hershey vs P&amp;G: bukti bahwa teknologi ≠ keberhasilan; pendekatan = segalanya</a:t>
            </a:r>
          </a:p>
          <a:p>
            <a:pPr>
              <a:spcAft>
                <a:spcPts val="600"/>
              </a:spcAft>
              <a:defRPr sz="1700">
                <a:solidFill>
                  <a:srgbClr val="2D3A4A"/>
                </a:solidFill>
                <a:latin typeface="Calibri"/>
              </a:defRPr>
            </a:pPr>
            <a:r>
              <a:t>⚡ Change management adalah faktor keberhasilan kritis, bukan teknologi</a:t>
            </a:r>
          </a:p>
          <a:p>
            <a:pPr>
              <a:spcAft>
                <a:spcPts val="600"/>
              </a:spcAft>
              <a:defRPr sz="1700">
                <a:solidFill>
                  <a:srgbClr val="2D3A4A"/>
                </a:solidFill>
                <a:latin typeface="Calibri"/>
              </a:defRPr>
            </a:pPr>
            <a:r>
              <a:t>⚡ 67% proyek ERP melebihi anggaran dan timeline yang direncanakan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601200" y="640080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5A6A7A"/>
                </a:solidFill>
                <a:latin typeface="Calibri"/>
              </a:defRPr>
            </a:pPr>
            <a:r>
              <a:t>Bab 4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3A5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45720"/>
          </a:xfrm>
          <a:prstGeom prst="rect">
            <a:avLst/>
          </a:prstGeom>
          <a:solidFill>
            <a:srgbClr val="E85D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FFFFFF"/>
                </a:solidFill>
                <a:latin typeface="Calibri"/>
              </a:defRPr>
            </a:pPr>
            <a:r>
              <a:t>Ringkasan Bab 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800">
                <a:solidFill>
                  <a:srgbClr val="D0E8F0"/>
                </a:solidFill>
                <a:latin typeface="Calibri"/>
              </a:defRPr>
            </a:pPr>
            <a:r>
              <a:t>✓ Enterprise systems (ERP/CRM/SCM) adalah backbone integrasi organisasi modern</a:t>
            </a:r>
          </a:p>
          <a:p>
            <a:pPr>
              <a:spcAft>
                <a:spcPts val="600"/>
              </a:spcAft>
              <a:defRPr sz="1800">
                <a:solidFill>
                  <a:srgbClr val="D0E8F0"/>
                </a:solidFill>
                <a:latin typeface="Calibri"/>
              </a:defRPr>
            </a:pPr>
            <a:r>
              <a:t>✓ Data warehouse + BI menyediakan lapisan analitis di atas sistem transaksional</a:t>
            </a:r>
          </a:p>
          <a:p>
            <a:pPr>
              <a:spcAft>
                <a:spcPts val="600"/>
              </a:spcAft>
              <a:defRPr sz="1800">
                <a:solidFill>
                  <a:srgbClr val="D0E8F0"/>
                </a:solidFill>
                <a:latin typeface="Calibri"/>
              </a:defRPr>
            </a:pPr>
            <a:r>
              <a:t>✓ 55-75% implementasi gagal — sebagian besar karena faktor manusia dan organisasi</a:t>
            </a:r>
          </a:p>
          <a:p>
            <a:pPr>
              <a:spcAft>
                <a:spcPts val="600"/>
              </a:spcAft>
              <a:defRPr sz="1800">
                <a:solidFill>
                  <a:srgbClr val="D0E8F0"/>
                </a:solidFill>
                <a:latin typeface="Calibri"/>
              </a:defRPr>
            </a:pPr>
            <a:r>
              <a:t>✓ Phased approach + change management = resep keberhasilan implementasi</a:t>
            </a:r>
          </a:p>
          <a:p>
            <a:pPr>
              <a:spcAft>
                <a:spcPts val="600"/>
              </a:spcAft>
              <a:defRPr sz="1800">
                <a:solidFill>
                  <a:srgbClr val="D0E8F0"/>
                </a:solidFill>
                <a:latin typeface="Calibri"/>
              </a:defRPr>
            </a:pPr>
            <a:r>
              <a:t>✓ Kasus Hershey vs P&amp;G membuktikan teknologi yang sama bisa menghasilkan outcome berlawanan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